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9" r:id="rId4"/>
  </p:sldMasterIdLst>
  <p:notesMasterIdLst>
    <p:notesMasterId r:id="rId50"/>
  </p:notesMasterIdLst>
  <p:handoutMasterIdLst>
    <p:handoutMasterId r:id="rId51"/>
  </p:handoutMasterIdLst>
  <p:sldIdLst>
    <p:sldId id="268" r:id="rId5"/>
    <p:sldId id="337" r:id="rId6"/>
    <p:sldId id="339" r:id="rId7"/>
    <p:sldId id="343" r:id="rId8"/>
    <p:sldId id="381" r:id="rId9"/>
    <p:sldId id="353" r:id="rId10"/>
    <p:sldId id="355" r:id="rId11"/>
    <p:sldId id="385" r:id="rId12"/>
    <p:sldId id="356" r:id="rId13"/>
    <p:sldId id="357" r:id="rId14"/>
    <p:sldId id="358" r:id="rId15"/>
    <p:sldId id="359" r:id="rId16"/>
    <p:sldId id="382" r:id="rId17"/>
    <p:sldId id="360" r:id="rId18"/>
    <p:sldId id="361" r:id="rId19"/>
    <p:sldId id="362" r:id="rId20"/>
    <p:sldId id="363" r:id="rId21"/>
    <p:sldId id="383" r:id="rId22"/>
    <p:sldId id="384" r:id="rId23"/>
    <p:sldId id="364" r:id="rId24"/>
    <p:sldId id="365" r:id="rId25"/>
    <p:sldId id="374" r:id="rId26"/>
    <p:sldId id="366" r:id="rId27"/>
    <p:sldId id="367" r:id="rId28"/>
    <p:sldId id="368" r:id="rId29"/>
    <p:sldId id="369" r:id="rId30"/>
    <p:sldId id="386" r:id="rId31"/>
    <p:sldId id="370" r:id="rId32"/>
    <p:sldId id="371" r:id="rId33"/>
    <p:sldId id="372" r:id="rId34"/>
    <p:sldId id="373" r:id="rId35"/>
    <p:sldId id="387" r:id="rId36"/>
    <p:sldId id="388" r:id="rId37"/>
    <p:sldId id="375" r:id="rId38"/>
    <p:sldId id="376" r:id="rId39"/>
    <p:sldId id="377" r:id="rId40"/>
    <p:sldId id="378" r:id="rId41"/>
    <p:sldId id="379" r:id="rId42"/>
    <p:sldId id="380" r:id="rId43"/>
    <p:sldId id="342" r:id="rId44"/>
    <p:sldId id="344" r:id="rId45"/>
    <p:sldId id="345" r:id="rId46"/>
    <p:sldId id="349" r:id="rId47"/>
    <p:sldId id="346" r:id="rId48"/>
    <p:sldId id="347" r:id="rId49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147C2F-65BF-42F3-93FB-DA0496E908A5}">
          <p14:sldIdLst>
            <p14:sldId id="268"/>
            <p14:sldId id="337"/>
            <p14:sldId id="339"/>
            <p14:sldId id="343"/>
            <p14:sldId id="381"/>
            <p14:sldId id="353"/>
            <p14:sldId id="355"/>
            <p14:sldId id="385"/>
            <p14:sldId id="356"/>
            <p14:sldId id="357"/>
            <p14:sldId id="358"/>
            <p14:sldId id="359"/>
            <p14:sldId id="382"/>
            <p14:sldId id="360"/>
            <p14:sldId id="361"/>
            <p14:sldId id="362"/>
            <p14:sldId id="363"/>
            <p14:sldId id="383"/>
            <p14:sldId id="384"/>
            <p14:sldId id="364"/>
            <p14:sldId id="365"/>
            <p14:sldId id="374"/>
            <p14:sldId id="366"/>
            <p14:sldId id="367"/>
            <p14:sldId id="368"/>
            <p14:sldId id="369"/>
            <p14:sldId id="386"/>
            <p14:sldId id="370"/>
            <p14:sldId id="371"/>
            <p14:sldId id="372"/>
            <p14:sldId id="373"/>
            <p14:sldId id="387"/>
            <p14:sldId id="388"/>
            <p14:sldId id="375"/>
            <p14:sldId id="376"/>
            <p14:sldId id="377"/>
            <p14:sldId id="378"/>
            <p14:sldId id="379"/>
            <p14:sldId id="380"/>
            <p14:sldId id="342"/>
            <p14:sldId id="344"/>
            <p14:sldId id="345"/>
            <p14:sldId id="349"/>
            <p14:sldId id="346"/>
            <p14:sldId id="34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6" autoAdjust="0"/>
    <p:restoredTop sz="94679"/>
  </p:normalViewPr>
  <p:slideViewPr>
    <p:cSldViewPr snapToGrid="0">
      <p:cViewPr varScale="1">
        <p:scale>
          <a:sx n="137" d="100"/>
          <a:sy n="137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C0890-31B7-2941-9924-5642D28D6723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8451D-E932-ED40-9005-BD34803402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6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5118E-BA6F-BB43-9917-4069500B58EB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EDEE6-97BB-6D4F-8B84-AC5A03218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50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61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50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036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13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97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57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7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45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40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3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460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38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60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11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496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653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450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480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65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54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4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533106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711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1273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042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615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392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086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813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68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268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798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96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908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04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60654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518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707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38774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0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43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56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08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59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1EDEE6-97BB-6D4F-8B84-AC5A03218C3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6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4958" y="1887956"/>
            <a:ext cx="4969042" cy="1060346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4958" y="3269804"/>
            <a:ext cx="4969042" cy="735333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74958" y="4259179"/>
            <a:ext cx="4969043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0719" y="1162220"/>
            <a:ext cx="2165684" cy="418121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 flipH="1">
            <a:off x="381504" y="5368"/>
            <a:ext cx="192505" cy="5143500"/>
            <a:chOff x="152400" y="270113"/>
            <a:chExt cx="609600" cy="1140619"/>
          </a:xfrm>
        </p:grpSpPr>
        <p:sp>
          <p:nvSpPr>
            <p:cNvPr id="26" name="Rectangle 25"/>
            <p:cNvSpPr/>
            <p:nvPr userDrawn="1"/>
          </p:nvSpPr>
          <p:spPr>
            <a:xfrm>
              <a:off x="152400" y="270113"/>
              <a:ext cx="609600" cy="228600"/>
            </a:xfrm>
            <a:prstGeom prst="rect">
              <a:avLst/>
            </a:prstGeom>
            <a:solidFill>
              <a:srgbClr val="DDA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152400" y="498713"/>
              <a:ext cx="609600" cy="229481"/>
            </a:xfrm>
            <a:prstGeom prst="rect">
              <a:avLst/>
            </a:prstGeom>
            <a:solidFill>
              <a:srgbClr val="1944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152400" y="727313"/>
              <a:ext cx="609600" cy="228600"/>
            </a:xfrm>
            <a:prstGeom prst="rect">
              <a:avLst/>
            </a:prstGeom>
            <a:solidFill>
              <a:srgbClr val="6782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152400" y="955921"/>
              <a:ext cx="609600" cy="228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52400" y="1182132"/>
              <a:ext cx="609600" cy="228600"/>
            </a:xfrm>
            <a:prstGeom prst="rect">
              <a:avLst/>
            </a:prstGeom>
            <a:solidFill>
              <a:srgbClr val="4B8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Vertic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98112" y="358942"/>
            <a:ext cx="5188266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Vertical Picture Example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-1"/>
            <a:ext cx="3232298" cy="501406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8112" y="1559092"/>
            <a:ext cx="5188266" cy="31572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quar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7712" y="358942"/>
            <a:ext cx="3742660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Square Picture Ex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21126" y="-1"/>
            <a:ext cx="4922873" cy="501406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712" y="1559092"/>
            <a:ext cx="3742660" cy="31572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575513" y="10736"/>
            <a:ext cx="8568488" cy="513813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0972" y="3265538"/>
            <a:ext cx="4791577" cy="500315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 flipH="1">
            <a:off x="381504" y="5368"/>
            <a:ext cx="192505" cy="5143500"/>
            <a:chOff x="152400" y="270113"/>
            <a:chExt cx="609600" cy="1140619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" y="270113"/>
              <a:ext cx="609600" cy="228600"/>
            </a:xfrm>
            <a:prstGeom prst="rect">
              <a:avLst/>
            </a:prstGeom>
            <a:solidFill>
              <a:srgbClr val="DDA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" y="498713"/>
              <a:ext cx="609600" cy="229481"/>
            </a:xfrm>
            <a:prstGeom prst="rect">
              <a:avLst/>
            </a:prstGeom>
            <a:solidFill>
              <a:srgbClr val="1944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152400" y="727313"/>
              <a:ext cx="609600" cy="228600"/>
            </a:xfrm>
            <a:prstGeom prst="rect">
              <a:avLst/>
            </a:prstGeom>
            <a:solidFill>
              <a:srgbClr val="6782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52400" y="955921"/>
              <a:ext cx="609600" cy="228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52400" y="1182132"/>
              <a:ext cx="609600" cy="228600"/>
            </a:xfrm>
            <a:prstGeom prst="rect">
              <a:avLst/>
            </a:prstGeom>
            <a:solidFill>
              <a:srgbClr val="4B8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5" name="Straight Connector 4"/>
          <p:cNvCxnSpPr/>
          <p:nvPr userDrawn="1"/>
        </p:nvCxnSpPr>
        <p:spPr>
          <a:xfrm>
            <a:off x="4174958" y="3097910"/>
            <a:ext cx="4969043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4959" y="1975478"/>
            <a:ext cx="4969044" cy="989507"/>
          </a:xfrm>
          <a:noFill/>
        </p:spPr>
        <p:txBody>
          <a:bodyPr anchor="b">
            <a:normAutofit/>
          </a:bodyPr>
          <a:lstStyle>
            <a:lvl1pPr algn="l">
              <a:defRPr sz="33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30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7213" y="617905"/>
            <a:ext cx="5668769" cy="3997678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4945" y="0"/>
            <a:ext cx="2607889" cy="29838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2983831"/>
            <a:ext cx="2602944" cy="20239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638" y="617905"/>
            <a:ext cx="2194761" cy="23659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40305" y="3157870"/>
            <a:ext cx="2117391" cy="1637414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416968" y="0"/>
            <a:ext cx="5727033" cy="3668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bg2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3416968" y="3608001"/>
            <a:ext cx="5727033" cy="15354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1768" y="1628981"/>
            <a:ext cx="5229728" cy="1781632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Section Divider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1767" y="3865463"/>
            <a:ext cx="5229729" cy="7268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951" y="821786"/>
            <a:ext cx="2165684" cy="418121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 flipH="1">
            <a:off x="3248277" y="0"/>
            <a:ext cx="192505" cy="5143500"/>
            <a:chOff x="152400" y="270113"/>
            <a:chExt cx="609600" cy="1140619"/>
          </a:xfrm>
        </p:grpSpPr>
        <p:sp>
          <p:nvSpPr>
            <p:cNvPr id="18" name="Rectangle 17"/>
            <p:cNvSpPr/>
            <p:nvPr userDrawn="1"/>
          </p:nvSpPr>
          <p:spPr>
            <a:xfrm>
              <a:off x="152400" y="270113"/>
              <a:ext cx="609600" cy="228600"/>
            </a:xfrm>
            <a:prstGeom prst="rect">
              <a:avLst/>
            </a:prstGeom>
            <a:solidFill>
              <a:srgbClr val="DDA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152400" y="498713"/>
              <a:ext cx="609600" cy="229481"/>
            </a:xfrm>
            <a:prstGeom prst="rect">
              <a:avLst/>
            </a:prstGeom>
            <a:solidFill>
              <a:srgbClr val="1944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52400" y="727313"/>
              <a:ext cx="609600" cy="228600"/>
            </a:xfrm>
            <a:prstGeom prst="rect">
              <a:avLst/>
            </a:prstGeom>
            <a:solidFill>
              <a:srgbClr val="6782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152400" y="955921"/>
              <a:ext cx="609600" cy="228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152400" y="1182132"/>
              <a:ext cx="609600" cy="228600"/>
            </a:xfrm>
            <a:prstGeom prst="rect">
              <a:avLst/>
            </a:prstGeom>
            <a:solidFill>
              <a:srgbClr val="4B8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mphasi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05508" y="0"/>
            <a:ext cx="9038493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9491" y="1030847"/>
            <a:ext cx="5229728" cy="1781632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Emphasis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09490" y="3267329"/>
            <a:ext cx="5229729" cy="72684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subheading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 flipH="1">
            <a:off x="0" y="0"/>
            <a:ext cx="192505" cy="5143500"/>
            <a:chOff x="152400" y="270113"/>
            <a:chExt cx="609600" cy="1140619"/>
          </a:xfrm>
        </p:grpSpPr>
        <p:sp>
          <p:nvSpPr>
            <p:cNvPr id="18" name="Rectangle 17"/>
            <p:cNvSpPr/>
            <p:nvPr userDrawn="1"/>
          </p:nvSpPr>
          <p:spPr>
            <a:xfrm>
              <a:off x="152400" y="270113"/>
              <a:ext cx="609600" cy="228600"/>
            </a:xfrm>
            <a:prstGeom prst="rect">
              <a:avLst/>
            </a:prstGeom>
            <a:solidFill>
              <a:srgbClr val="DDA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152400" y="498713"/>
              <a:ext cx="609600" cy="229481"/>
            </a:xfrm>
            <a:prstGeom prst="rect">
              <a:avLst/>
            </a:prstGeom>
            <a:solidFill>
              <a:srgbClr val="1944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52400" y="727313"/>
              <a:ext cx="609600" cy="228600"/>
            </a:xfrm>
            <a:prstGeom prst="rect">
              <a:avLst/>
            </a:prstGeom>
            <a:solidFill>
              <a:srgbClr val="6782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152400" y="955921"/>
              <a:ext cx="609600" cy="228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152400" y="1182132"/>
              <a:ext cx="609600" cy="228600"/>
            </a:xfrm>
            <a:prstGeom prst="rect">
              <a:avLst/>
            </a:prstGeom>
            <a:solidFill>
              <a:srgbClr val="4B8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255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B418E38-2B0C-0941-9B50-4D5557EED0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B418E38-2B0C-0941-9B50-4D5557EED0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504016" y="503516"/>
            <a:ext cx="135967" cy="9144002"/>
            <a:chOff x="152400" y="270113"/>
            <a:chExt cx="609600" cy="1140619"/>
          </a:xfrm>
        </p:grpSpPr>
        <p:sp>
          <p:nvSpPr>
            <p:cNvPr id="8" name="Rectangle 7"/>
            <p:cNvSpPr/>
            <p:nvPr userDrawn="1"/>
          </p:nvSpPr>
          <p:spPr>
            <a:xfrm>
              <a:off x="152400" y="270113"/>
              <a:ext cx="609600" cy="228600"/>
            </a:xfrm>
            <a:prstGeom prst="rect">
              <a:avLst/>
            </a:prstGeom>
            <a:solidFill>
              <a:srgbClr val="DDA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52400" y="498713"/>
              <a:ext cx="609600" cy="229481"/>
            </a:xfrm>
            <a:prstGeom prst="rect">
              <a:avLst/>
            </a:prstGeom>
            <a:solidFill>
              <a:srgbClr val="1944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52400" y="727313"/>
              <a:ext cx="609600" cy="228600"/>
            </a:xfrm>
            <a:prstGeom prst="rect">
              <a:avLst/>
            </a:prstGeom>
            <a:solidFill>
              <a:srgbClr val="6782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" y="955921"/>
              <a:ext cx="609600" cy="228600"/>
            </a:xfrm>
            <a:prstGeom prst="rect">
              <a:avLst/>
            </a:prstGeom>
            <a:solidFill>
              <a:srgbClr val="5C0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" y="1182132"/>
              <a:ext cx="609600" cy="228600"/>
            </a:xfrm>
            <a:prstGeom prst="rect">
              <a:avLst/>
            </a:prstGeom>
            <a:solidFill>
              <a:srgbClr val="4B8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80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3" r:id="rId4"/>
    <p:sldLayoutId id="2147483672" r:id="rId5"/>
    <p:sldLayoutId id="2147483689" r:id="rId6"/>
    <p:sldLayoutId id="2147483675" r:id="rId7"/>
    <p:sldLayoutId id="2147483676" r:id="rId8"/>
    <p:sldLayoutId id="2147483677" r:id="rId9"/>
    <p:sldLayoutId id="2147483678" r:id="rId10"/>
    <p:sldLayoutId id="2147483688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accent6"/>
          </a:solidFill>
          <a:latin typeface="Arial" charset="0"/>
          <a:ea typeface="Arial" charset="0"/>
          <a:cs typeface="Arial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accent5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accent5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accent5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accent5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accent5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6E14FA15-ABB6-8C40-B9E2-E9EB049C8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2859" y="2461845"/>
            <a:ext cx="3519966" cy="273611"/>
          </a:xfrm>
        </p:spPr>
        <p:txBody>
          <a:bodyPr>
            <a:noAutofit/>
          </a:bodyPr>
          <a:lstStyle/>
          <a:p>
            <a:r>
              <a:rPr lang="en-US" sz="1600" dirty="0"/>
              <a:t>PAC Meeting –  July 13, 2022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625EFEA-828C-4845-93C9-1CCBF9C6B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4779" y="1224034"/>
            <a:ext cx="4969044" cy="989507"/>
          </a:xfrm>
        </p:spPr>
        <p:txBody>
          <a:bodyPr>
            <a:normAutofit fontScale="90000"/>
          </a:bodyPr>
          <a:lstStyle/>
          <a:p>
            <a:r>
              <a:rPr lang="en-US" dirty="0"/>
              <a:t>Task 4: Paratransit</a:t>
            </a:r>
            <a:br>
              <a:rPr lang="en-US" dirty="0"/>
            </a:br>
            <a:r>
              <a:rPr lang="en-US" dirty="0"/>
              <a:t>Service Profiles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0D94E273-876E-4B9A-958A-C061E6A92AA8}"/>
              </a:ext>
            </a:extLst>
          </p:cNvPr>
          <p:cNvSpPr txBox="1">
            <a:spLocks/>
          </p:cNvSpPr>
          <p:nvPr/>
        </p:nvSpPr>
        <p:spPr>
          <a:xfrm>
            <a:off x="732043" y="4643185"/>
            <a:ext cx="8240506" cy="500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26" name="Picture 2" descr="Home - AlphaRoute">
            <a:extLst>
              <a:ext uri="{FF2B5EF4-FFF2-40B4-BE49-F238E27FC236}">
                <a16:creationId xmlns:a16="http://schemas.microsoft.com/office/drawing/2014/main" id="{8B343769-EA94-40A5-AC12-EACEFF9CD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993" y="3791677"/>
            <a:ext cx="959749" cy="66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CF0B2EB-C9D2-40C3-86E8-33B7AD9F14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0417" y="1729363"/>
            <a:ext cx="1051128" cy="11219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153E794-3A5E-463A-B8D1-32C05B7FDC7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4779" y="3895121"/>
            <a:ext cx="2254102" cy="435260"/>
          </a:xfrm>
          <a:prstGeom prst="rect">
            <a:avLst/>
          </a:prstGeom>
        </p:spPr>
      </p:pic>
      <p:pic>
        <p:nvPicPr>
          <p:cNvPr id="1028" name="Picture 4" descr="EME Consulting - Home | Facebook">
            <a:extLst>
              <a:ext uri="{FF2B5EF4-FFF2-40B4-BE49-F238E27FC236}">
                <a16:creationId xmlns:a16="http://schemas.microsoft.com/office/drawing/2014/main" id="{24B4F2A7-2E9F-4F33-9CD4-4D76649701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1" t="28363" r="22568" b="22581"/>
          <a:stretch/>
        </p:blipFill>
        <p:spPr bwMode="auto">
          <a:xfrm>
            <a:off x="7578396" y="3805225"/>
            <a:ext cx="1263149" cy="64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Lift | New Orleans RTA paratransit bus. | So Cal Metro | Flickr">
            <a:extLst>
              <a:ext uri="{FF2B5EF4-FFF2-40B4-BE49-F238E27FC236}">
                <a16:creationId xmlns:a16="http://schemas.microsoft.com/office/drawing/2014/main" id="{4C474866-5664-48CB-A97A-33885807E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73" y="35249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fferson Transit (JeT) MITS Paratransit Buses @ streetcarmike.com">
            <a:extLst>
              <a:ext uri="{FF2B5EF4-FFF2-40B4-BE49-F238E27FC236}">
                <a16:creationId xmlns:a16="http://schemas.microsoft.com/office/drawing/2014/main" id="{F95901F0-1DBC-42F4-BD7F-DEFF39B73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72" y="313176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Jefferson Parish Transit">
            <a:extLst>
              <a:ext uri="{FF2B5EF4-FFF2-40B4-BE49-F238E27FC236}">
                <a16:creationId xmlns:a16="http://schemas.microsoft.com/office/drawing/2014/main" id="{9EB8B4A6-1AD0-410E-82D1-D5C113BCF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1385" y="971865"/>
            <a:ext cx="161316" cy="7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ew Orleans RTA mandates employees get COVID vaccine">
            <a:extLst>
              <a:ext uri="{FF2B5EF4-FFF2-40B4-BE49-F238E27FC236}">
                <a16:creationId xmlns:a16="http://schemas.microsoft.com/office/drawing/2014/main" id="{8EB73322-D805-45A8-BE8A-CD4751BF1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72" y="2289911"/>
            <a:ext cx="1048011" cy="59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Jefferson Parish Transit">
            <a:extLst>
              <a:ext uri="{FF2B5EF4-FFF2-40B4-BE49-F238E27FC236}">
                <a16:creationId xmlns:a16="http://schemas.microsoft.com/office/drawing/2014/main" id="{B0D66CAB-11C2-4F3E-A9C4-D5F1D5B0A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099" y="2303014"/>
            <a:ext cx="1277547" cy="59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677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60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and Registration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 are available online or can be mailed by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2-part paper review process: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 Applicant information 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 Health care professional verification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21-day period for determination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Appeals process is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10,707 customers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of clients are conditionally eligible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1,000-1,200 active users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C4CAC8E6-38A4-4B10-8B1F-6FCFA8050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and Scheduling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used to book and schedule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trips scheduled based on pick-up time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60-75 minute offset from requested drop-off/appointment time to calculate pick-up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Scheduler works schedule unassigned trips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needed, will assign trip to a Road Supervisor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“Will-calls” used for some medical return trips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 schedulers do not employ batch scheduling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parameters on default settings; have not been tuned to New Orleans</a:t>
            </a:r>
            <a:endParaRPr lang="en-US" sz="20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1D19B798-AB84-4B29-A026-B4434E39F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4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021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 and Run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each day they are served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Reviewed as needed by Senior Manager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40% of current LIFT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run structure set around morning (39) and afternoon (37) demand peaks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split shifts help match run structure to demand profile 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24-hour service via one overnight service run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1-2 extra “tripper” runs sometimes requested when needed and if vehicles/drivers available  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778C45E2-C760-42D2-8CD4-B5C641981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97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 Run Structure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C4CAC8E6-38A4-4B10-8B1F-6FCFA8050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58A48B-5BBA-3A6A-476C-EADB8B315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796" y="1224147"/>
            <a:ext cx="6046258" cy="236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5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2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is used to support dispatching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Dispatchers monitor runs and re-assign trips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 processing; re-emerging no-shows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Assisting driver and handling customer calls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 dispatching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dispatchers cover peak hours at a time; each dispatcher handles the entire fleet of service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Overlap in responsibilities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 in handling vehicles with non-working MDTs or radios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coordination in managing vehicle replacements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AFBF8ACE-AF3A-4E5E-9DD1-BFA9C34FB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32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021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Operations and Service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Drivers primarily use MDTs for schedule information; paper manifest as backup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MDTs do not have navigation assistance (will be fixed with new tablets)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 is curb-to-curb, but drivers will sometimes assist riders to/from vehicle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breakdowns and/or AC issues make it a challenge to provide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across the river as well as into Jefferson Parish also makes schedule adherence difficult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67B19975-6D41-44A0-9EB7-E965C9DB4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0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534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 Maintenance and Fueling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all maintenance done in-house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Paratransit group within the Maintenance Department handles the LIFT fleet and any non-revenue vehicles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Turley software used to manage the fleet, preventative maintenance, and work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procurement rules have made parts ordering and inventory a major challenge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Slows down turnaround time to get vehicles back in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Fueling done remotely (at service stations) via fuel cards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B206D5E1-1115-44EA-9954-2EB860BE1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81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process detailed in Rider Guide; staff uses Issue Track software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days period to review of available information interviews with parties and respond to rider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 either a Closure Letter or Letter of Finding (which has action steps)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58A31CA3-9C77-4A4E-A48B-CD1196F98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10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3611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 has a goal of zero denials, but it is unclear whether all denials, as defined by FTA, are tracked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Missed trips are tracked, but definition needs to be refined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trips are tracked but based on pick-up times; existence of patterns not analyzed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of excessive ride times not analyzed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of substandard telephone access not analyzed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58A31CA3-9C77-4A4E-A48B-CD1196F98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71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Picture and “Sneak Preview” Items - LIFT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performance substandard, but hampered by lack of vehicles, lack of drivers, non-working MDTs and radios, and untuned software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 frequency ratio – very good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costs are really high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efficiency/ productivity is okay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tuned parameters, batch scheduling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 needs to be re-organized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Maintenance/parts procurement need attention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vehicles and tablets on the way – good!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for extra capacity and/or to off-load demand </a:t>
            </a: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58A31CA3-9C77-4A4E-A48B-CD1196F98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36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Presentation Agenda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262687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Introductions / New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Review of Tasks &amp; Project Schedule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Task 2: Data Collection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Task 4: Service Profiles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	-  </a:t>
            </a:r>
            <a:r>
              <a:rPr lang="en-US" sz="2000" dirty="0">
                <a:solidFill>
                  <a:srgbClr val="000000"/>
                </a:solidFill>
              </a:rPr>
              <a:t>JP Transit - MITS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	-  NORTA – The LIFT</a:t>
            </a:r>
            <a:endParaRPr lang="en-US" sz="2000" dirty="0">
              <a:solidFill>
                <a:srgbClr val="99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Inter-Parish Trips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990000"/>
                </a:solidFill>
              </a:rPr>
              <a:t>Next Steps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	-  Task 3: Community Engagement</a:t>
            </a:r>
          </a:p>
          <a:p>
            <a:r>
              <a:rPr lang="en-US" sz="2000" dirty="0">
                <a:solidFill>
                  <a:srgbClr val="000000"/>
                </a:solidFill>
              </a:rPr>
              <a:t>	-  Task 5: Existing Conditions Tech Memo</a:t>
            </a:r>
            <a:endParaRPr lang="en-US" sz="2000" dirty="0">
              <a:solidFill>
                <a:srgbClr val="99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44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226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Operated by Transdev - turnkey contract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includes fixed-route service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cost fee plus variab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cost fee based on number of revenue hours and floating rate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Transdev contract is overseen and monitored by Jefferson Parish’s Transit Director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Jefferson Parish provides facilities and vehicles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Transdev General Manager oversees Operations, Safety, Maintenance, and IT managers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Manager oversees call center functions and service delivery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360D07-3109-4222-BD65-A8CD33B476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27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944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Model and Design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Operated entirely with dedicated vehicles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Covers most of Jefferson Parish (north of Lafitte) and a limited area of Orleans Parish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Previously transfers with LIFT for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inter-parish trips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Riders now can use MITS or LIFT for inter-parish trips to specific areas in Orleans Parish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$3.00 base fare for one-way trips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are made 1-7 days in advance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Same-day booking as available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hours: 4:30-10:30 (5:30a Sat/6:30a Sun)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hours: 8:00-5:00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B45BFE-F230-45D1-A55F-1217D9AC81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74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975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and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are made 1-7 days in advance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day booking as available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 – minimum 3x per week</a:t>
            </a:r>
            <a:endParaRPr lang="en-US" sz="20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pickup window is 30 minutes (+/-15)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OTP measured for pick-ups only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 based on requested time vs. scheduled time, which limits flexibility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Contractual standard of 88% vs. reported 99%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Two-hour no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tice required for late cancellations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 and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cancellation policy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Escalating penalties for frequent occurrences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practice, not enforced	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42" lvl="1" indent="-285750">
              <a:buFont typeface="Arial" panose="020B0604020202020204" pitchFamily="34" charset="0"/>
              <a:buChar char="•"/>
            </a:pPr>
            <a:endParaRPr lang="en-US" sz="2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360D07-3109-4222-BD65-A8CD33B476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074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3919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MITS functions are handled at the East Bank location in Metairie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Bank location in Gretna mostly used for fixed-route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 of 18 propane vehicles (no CDL required)</a:t>
            </a:r>
          </a:p>
          <a:p>
            <a:pPr marL="628642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 vehicles used as backups (CDL required)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software supports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Tablets, radios, video cameras in the vehicles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DriverMate installed on tablets</a:t>
            </a:r>
          </a:p>
          <a:p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634E68-26E6-4504-AA9E-A05A40186E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87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052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and Registration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 are available online or can be mailed by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2-part paper review process: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applicant information 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health care professional verification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21-day period for determination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Appeals process is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on the number of registered and active customers not provided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D971A-B9AF-437E-BF88-8B45C81F3D2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8668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226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and Scheduling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used to book and schedule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trips scheduled based on pick-up time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60-75 minute offset from requested drop-off/appointment time to calculate pick-up time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times not noted on driver manifests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“Will-calls” used for some medical return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 Manager schedules unassigned trips and performs final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 schedulers do not employ batch scheduling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parameters on corporate settings</a:t>
            </a:r>
            <a:endParaRPr lang="en-US" sz="20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2914B8-7542-42C2-B264-9B3540CEC7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57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 and Run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 scheduled by Operations Mgr.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regular process for review</a:t>
            </a:r>
          </a:p>
          <a:p>
            <a:pPr marL="628642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40% of current MITS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run structure uses 15 runs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runs on 6:00 am to 6:00 pm shift 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split shift runs to better serve morning and afternoon peak demand periods</a:t>
            </a:r>
          </a:p>
          <a:p>
            <a:pPr marL="628642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to start early of extend later if trip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performance is prioritized over service efficiency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D732CB-868E-486A-B2A4-06E970D89B7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15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MITS Run Structure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D732CB-868E-486A-B2A4-06E970D89B7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F9D6F90F-DC09-828B-9AF9-3D84612DFB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924"/>
          <a:stretch/>
        </p:blipFill>
        <p:spPr>
          <a:xfrm>
            <a:off x="2785870" y="928361"/>
            <a:ext cx="5139102" cy="324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99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637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is used to support dispatching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Dispatchers monitor runs and re-assign trips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 processing; re-emerging no-shows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Assisting driver and handling customer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staff at a time handle all call center functions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third person would be the designated dispatcher (currently down one person)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 to focus on all functions equally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Tablets help with monitoring vehicles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calls to possible no-showing riders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Imminent-arrival calls to apartment dwellers 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Unaware of missed trip vs. no-show distinction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F5678D-D453-4611-9838-806773E5F1B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15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226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Operations and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Drivers primarily use tablets for schedule information; paper manifest as backup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scheduled (vs. estimated) time on tablet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MITS is curb-to-curb, but drivers will sometimes assist riders to/from vehicles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AC and tablet SIM card issues make it a challenge to provide service</a:t>
            </a:r>
          </a:p>
          <a:p>
            <a:pPr marL="628642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 vehicles used as backups (which </a:t>
            </a: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tablets and require CDL drivers)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Propane vehicles sometimes stall during service; can present safety issue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ABA64F-DF0A-4330-ADC8-2D5BC7C3F90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0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Project Schedule</a:t>
            </a:r>
            <a:br>
              <a:rPr lang="en-US" sz="2600" dirty="0"/>
            </a:br>
            <a:endParaRPr lang="en-US" sz="2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B61A81-5759-BFD1-945F-76375F1D7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597814"/>
            <a:ext cx="6337496" cy="238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28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2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 Maintenance and Fueling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all maintenance done in-house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MITS fleet maintenance and repairs are done at the East Bank facility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 of tablets is handled by IT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Turley software used for logging preventative maintenance and work orders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(local firm) tracks monthly maintenance information sent by JP Transit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fueling of vehicles (propane) done at East Bank facility by maintenance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2D8E40-D067-4BEF-8E35-4BD93657D40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88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2687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Management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are directed to </a:t>
            </a: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MITS Manager for complaints (no other steps specified) 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are logged in Trapeze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Manager conducts a review of available information and determination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far in 2022, only 2 complaints reported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494634-CC9E-47EC-83DE-0C02E67E8D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82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 MITS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2" y="236479"/>
            <a:ext cx="6414867" cy="3406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JP Transit has a goal of zero denials, but it is unclear whether all denials, as defined by FTA, are tracked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Missed trips are not be tracked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trips are tracked but based on pick-up times; existence of patterns not analyzed 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of excessive ride times not analyzed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of substandard telephone access not analyzed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494634-CC9E-47EC-83DE-0C02E67E8D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67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JP Transit –</a:t>
            </a:r>
            <a:br>
              <a:rPr lang="en-US" sz="2600" dirty="0"/>
            </a:br>
            <a:r>
              <a:rPr lang="en-US" sz="2600" dirty="0"/>
              <a:t>MITS Service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534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Picture and “Sneak Preview” Items - MITS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performance at 99% (reported) points to high quality service, although OTP is based on pick-up time only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 frequency ratio – exceptional; however, it is possible that not all complaints are recorded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costs are much lower than LIFT’s unit costs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efficiency/ productivity is okay; could possibly be improved without decline in OTP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better tuned parameters, batch scheduling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back dedicated dispatcher will help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staging of vehicles at West Bank facility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08DFF2-991C-4C85-40C9-8160128C34D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53468" y="3113082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96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3303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Process Using Transfer Points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transfer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called both MITS and LIFT to arrange their going and return trips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round trips for each 1 inter-parish round trip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 fares where $5 for a one-way trip ($10 for both trips)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trips were arranged as standing order/subscription trips</a:t>
            </a:r>
          </a:p>
        </p:txBody>
      </p:sp>
    </p:spTree>
    <p:extLst>
      <p:ext uri="{BB962C8B-B14F-4D97-AF65-F5344CB8AC3E}">
        <p14:creationId xmlns:p14="http://schemas.microsoft.com/office/powerpoint/2010/main" val="11652990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2" y="236479"/>
            <a:ext cx="6414867" cy="432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 Leading to LIFT Policy Change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Lighthouse employees had frequent issues with getting to work on time or getting left at transfer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Probable causes: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Differences in how linked trips were requested and scheduled may have resulted insufficient time for the transfer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running vehicles get to transfer point after first vehicle came and went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Disconnect between dispatchers of the two services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services have a “drop and go” policy for transfers</a:t>
            </a:r>
          </a:p>
        </p:txBody>
      </p:sp>
    </p:spTree>
    <p:extLst>
      <p:ext uri="{BB962C8B-B14F-4D97-AF65-F5344CB8AC3E}">
        <p14:creationId xmlns:p14="http://schemas.microsoft.com/office/powerpoint/2010/main" val="18395728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Premise for Having Transfers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 with the fixed route system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 paratransit is complementary to conditions of fixed route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Transfers keep each systems’ vehicles local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 results in increased productivity (depending on other factors)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Transfers tend to dampen the demand for discretionary inter-area trips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improving productivity</a:t>
            </a:r>
          </a:p>
        </p:txBody>
      </p:sp>
    </p:spTree>
    <p:extLst>
      <p:ext uri="{BB962C8B-B14F-4D97-AF65-F5344CB8AC3E}">
        <p14:creationId xmlns:p14="http://schemas.microsoft.com/office/powerpoint/2010/main" val="23582392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534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by Other Agencies to Improve Transfers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Dispense with the “drop-and go” policy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vehicle waits for second vehicle to arrive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Rider hand-off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“hotline” between the two agencies’ dispatchers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 a road supervisor or staff at the transfer point with access (e.g., LA’s Access Services) to both sets of dispatchers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policy where rider has to only make one call to request trip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Intaking agency arranges for transfer with the other agency</a:t>
            </a:r>
          </a:p>
        </p:txBody>
      </p:sp>
    </p:spTree>
    <p:extLst>
      <p:ext uri="{BB962C8B-B14F-4D97-AF65-F5344CB8AC3E}">
        <p14:creationId xmlns:p14="http://schemas.microsoft.com/office/powerpoint/2010/main" val="2635047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637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NORTA Policy Change in Mar</a:t>
            </a: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 2022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Unilateral decision to eliminate transfers for the Lighthouse riders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Intended to improve experience and safety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made without cooperative planning between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policy has not been broadcast; but word of mouth is spreading to other MITS customers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 staff will make trip reservations for other inquiring, registered customers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MITS is now also serving inter-parish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 Longer trips/deadheading for both agencies  as well as possible service duplication</a:t>
            </a:r>
          </a:p>
        </p:txBody>
      </p:sp>
    </p:spTree>
    <p:extLst>
      <p:ext uri="{BB962C8B-B14F-4D97-AF65-F5344CB8AC3E}">
        <p14:creationId xmlns:p14="http://schemas.microsoft.com/office/powerpoint/2010/main" val="31398804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Key Topic:</a:t>
            </a:r>
            <a:br>
              <a:rPr lang="en-US" sz="2600" dirty="0"/>
            </a:br>
            <a:r>
              <a:rPr lang="en-US" sz="2600" dirty="0"/>
              <a:t>Inter-Parish Trips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Policies to Consider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difficult to go back to transfers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transfers are not re-instated, there are two possible schemes to implement:</a:t>
            </a:r>
          </a:p>
          <a:p>
            <a:pPr marL="800092" lvl="1" indent="-457200"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Rider calls the system responsible for the area in which the trip originates (for each trip) – e.g., rider would have to call MITS for the going trip and LIFT for the return trip (e.g., LA)</a:t>
            </a:r>
          </a:p>
          <a:p>
            <a:pPr marL="800092" lvl="1" indent="-457200"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calls the system based on residence  -- e.g., MITS would handle the entire round trip for a Jefferson-Orleans-Jefferson round trip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would lesson service duplication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Scheme two requires rider to make only one call</a:t>
            </a:r>
          </a:p>
        </p:txBody>
      </p:sp>
    </p:spTree>
    <p:extLst>
      <p:ext uri="{BB962C8B-B14F-4D97-AF65-F5344CB8AC3E}">
        <p14:creationId xmlns:p14="http://schemas.microsoft.com/office/powerpoint/2010/main" val="225787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6"/>
            <a:ext cx="2299145" cy="2355640"/>
          </a:xfrm>
        </p:spPr>
        <p:txBody>
          <a:bodyPr>
            <a:normAutofit fontScale="90000"/>
          </a:bodyPr>
          <a:lstStyle/>
          <a:p>
            <a:r>
              <a:rPr lang="en-US" sz="2600" dirty="0"/>
              <a:t>Task 2: Data &amp; Information Collected Before/During </a:t>
            </a:r>
            <a:br>
              <a:rPr lang="en-US" sz="2600" dirty="0"/>
            </a:br>
            <a:r>
              <a:rPr lang="en-US" sz="2600" dirty="0"/>
              <a:t>Site Visits</a:t>
            </a:r>
            <a:br>
              <a:rPr lang="en-US" sz="2600" dirty="0"/>
            </a:b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5119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Model and Division of Responsibilities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Organizational Chart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Service Design and Policies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area and regional connections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days and hours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Fares and fare collection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hours and booking policies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Pick-up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 policies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 and cancellation policies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accommodation policies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and Supporting Resources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Facilities and Vehicles 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</a:p>
          <a:p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22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3: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Outreach</a:t>
            </a:r>
            <a:br>
              <a:rPr lang="en-US" sz="2600" dirty="0"/>
            </a:br>
            <a:r>
              <a:rPr lang="en-US" sz="2600" dirty="0"/>
              <a:t>Plan  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867522" y="483796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11">
            <a:extLst>
              <a:ext uri="{FF2B5EF4-FFF2-40B4-BE49-F238E27FC236}">
                <a16:creationId xmlns:a16="http://schemas.microsoft.com/office/drawing/2014/main" id="{7498FBD2-B92D-4974-874E-A66E3A928604}"/>
              </a:ext>
            </a:extLst>
          </p:cNvPr>
          <p:cNvSpPr txBox="1">
            <a:spLocks/>
          </p:cNvSpPr>
          <p:nvPr/>
        </p:nvSpPr>
        <p:spPr>
          <a:xfrm>
            <a:off x="2799471" y="318693"/>
            <a:ext cx="6344529" cy="4401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rgbClr val="990000"/>
                </a:solidFill>
              </a:rPr>
              <a:t>Outreach Plan will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15 stakeholder interviews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4 rider focus groups</a:t>
            </a:r>
          </a:p>
          <a:p>
            <a:r>
              <a:rPr lang="en-US" sz="2000" dirty="0">
                <a:solidFill>
                  <a:srgbClr val="990000"/>
                </a:solidFill>
              </a:rPr>
              <a:t>	</a:t>
            </a:r>
            <a:r>
              <a:rPr lang="en-US" sz="2000" dirty="0">
                <a:solidFill>
                  <a:srgbClr val="000000"/>
                </a:solidFill>
              </a:rPr>
              <a:t>-  2 for Lift riders (day, evening)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	-  2 for MITS riders (day, evening)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2 open houses to present/discuss draft recommendations</a:t>
            </a:r>
          </a:p>
          <a:p>
            <a:r>
              <a:rPr lang="en-US" sz="2000" dirty="0">
                <a:solidFill>
                  <a:srgbClr val="990000"/>
                </a:solidFill>
              </a:rPr>
              <a:t>	-  </a:t>
            </a:r>
            <a:r>
              <a:rPr lang="en-US" sz="2000" dirty="0">
                <a:solidFill>
                  <a:srgbClr val="000000"/>
                </a:solidFill>
              </a:rPr>
              <a:t>1 in New Orleans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	-  1 for Jefferson Parish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Project website (NORPC)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Input to be synthesized in Final Report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B6E15080-036C-4CC4-A626-CF22C4D724C1}"/>
              </a:ext>
            </a:extLst>
          </p:cNvPr>
          <p:cNvSpPr txBox="1">
            <a:spLocks/>
          </p:cNvSpPr>
          <p:nvPr/>
        </p:nvSpPr>
        <p:spPr>
          <a:xfrm>
            <a:off x="155955" y="3237928"/>
            <a:ext cx="2299145" cy="2365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20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D9EB41B7-50FD-4F2C-922A-B1A6802B30CE}"/>
              </a:ext>
            </a:extLst>
          </p:cNvPr>
          <p:cNvSpPr txBox="1">
            <a:spLocks/>
          </p:cNvSpPr>
          <p:nvPr/>
        </p:nvSpPr>
        <p:spPr>
          <a:xfrm>
            <a:off x="55841" y="3146082"/>
            <a:ext cx="2510302" cy="2365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600" dirty="0"/>
              <a:t>Stakeholder Interviews</a:t>
            </a:r>
          </a:p>
          <a:p>
            <a:r>
              <a:rPr lang="en-US" sz="1600" dirty="0"/>
              <a:t>June-July</a:t>
            </a:r>
          </a:p>
          <a:p>
            <a:endParaRPr lang="en-US" sz="1600" dirty="0"/>
          </a:p>
          <a:p>
            <a:r>
              <a:rPr lang="en-US" sz="1600" dirty="0"/>
              <a:t>Rider Focus Groups mid-July</a:t>
            </a:r>
          </a:p>
          <a:p>
            <a:endParaRPr lang="en-US" sz="1600" dirty="0"/>
          </a:p>
          <a:p>
            <a:r>
              <a:rPr lang="en-US" sz="1600" dirty="0"/>
              <a:t>Open Houses</a:t>
            </a:r>
          </a:p>
          <a:p>
            <a:r>
              <a:rPr lang="en-US" sz="1600" dirty="0"/>
              <a:t>Mid-November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0972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5: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Existing Conditions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11">
            <a:extLst>
              <a:ext uri="{FF2B5EF4-FFF2-40B4-BE49-F238E27FC236}">
                <a16:creationId xmlns:a16="http://schemas.microsoft.com/office/drawing/2014/main" id="{CDF4B712-D4FD-425F-AA1E-4DA76F23154B}"/>
              </a:ext>
            </a:extLst>
          </p:cNvPr>
          <p:cNvSpPr txBox="1">
            <a:spLocks/>
          </p:cNvSpPr>
          <p:nvPr/>
        </p:nvSpPr>
        <p:spPr>
          <a:xfrm>
            <a:off x="2759669" y="318693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rgbClr val="990000"/>
                </a:solidFill>
              </a:rPr>
              <a:t>Functional Assessment of Both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Ridership and Demand (trends)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Telephone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Service and Cost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Service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Safety and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ADA Compliance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Focused Assessments:	</a:t>
            </a:r>
            <a:r>
              <a:rPr lang="en-US" dirty="0">
                <a:solidFill>
                  <a:srgbClr val="990000"/>
                </a:solidFill>
              </a:rPr>
              <a:t>Eligibility Certification</a:t>
            </a:r>
          </a:p>
          <a:p>
            <a:r>
              <a:rPr lang="en-US" dirty="0">
                <a:solidFill>
                  <a:srgbClr val="990000"/>
                </a:solidFill>
              </a:rPr>
              <a:t>				Call Center Assessment</a:t>
            </a:r>
          </a:p>
          <a:p>
            <a:r>
              <a:rPr lang="en-US" dirty="0">
                <a:solidFill>
                  <a:srgbClr val="990000"/>
                </a:solidFill>
              </a:rPr>
              <a:t>				Software Assessment</a:t>
            </a:r>
          </a:p>
          <a:p>
            <a:r>
              <a:rPr lang="en-US" dirty="0">
                <a:solidFill>
                  <a:srgbClr val="990000"/>
                </a:solidFill>
              </a:rPr>
              <a:t>				Complaint Management</a:t>
            </a:r>
          </a:p>
          <a:p>
            <a:r>
              <a:rPr lang="en-US" dirty="0">
                <a:solidFill>
                  <a:srgbClr val="990000"/>
                </a:solidFill>
              </a:rPr>
              <a:t>				Contract Assessment (JeT)</a:t>
            </a:r>
          </a:p>
          <a:p>
            <a:endParaRPr lang="en-US" dirty="0">
              <a:solidFill>
                <a:srgbClr val="99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900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5: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Peer Review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11">
            <a:extLst>
              <a:ext uri="{FF2B5EF4-FFF2-40B4-BE49-F238E27FC236}">
                <a16:creationId xmlns:a16="http://schemas.microsoft.com/office/drawing/2014/main" id="{C400072A-CAD9-46B8-9785-5EAD993EC045}"/>
              </a:ext>
            </a:extLst>
          </p:cNvPr>
          <p:cNvSpPr txBox="1">
            <a:spLocks/>
          </p:cNvSpPr>
          <p:nvPr/>
        </p:nvSpPr>
        <p:spPr>
          <a:xfrm>
            <a:off x="2630658" y="318693"/>
            <a:ext cx="6357385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rgbClr val="990000"/>
                </a:solidFill>
              </a:rPr>
              <a:t>Peer Review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Peer identification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5-6 peers for each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4 “final” peers for each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Outreach to determine survey participations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Draft survey form (questions) to PMC for input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Qualtrics Survey</a:t>
            </a:r>
          </a:p>
          <a:p>
            <a:endParaRPr lang="en-US" sz="2200" dirty="0">
              <a:solidFill>
                <a:srgbClr val="990000"/>
              </a:solidFill>
            </a:endParaRPr>
          </a:p>
          <a:p>
            <a:r>
              <a:rPr lang="en-US" sz="2200" dirty="0">
                <a:solidFill>
                  <a:srgbClr val="990000"/>
                </a:solidFill>
              </a:rPr>
              <a:t>Task 5 Technical Memorandum &amp; PMC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Functional Assessments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Peer Review Findings</a:t>
            </a:r>
          </a:p>
          <a:p>
            <a:endParaRPr lang="en-US" sz="22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940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6: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Improvement Strategies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11">
            <a:extLst>
              <a:ext uri="{FF2B5EF4-FFF2-40B4-BE49-F238E27FC236}">
                <a16:creationId xmlns:a16="http://schemas.microsoft.com/office/drawing/2014/main" id="{48D49B32-BFCC-4135-8797-53F77C0A2938}"/>
              </a:ext>
            </a:extLst>
          </p:cNvPr>
          <p:cNvSpPr txBox="1">
            <a:spLocks/>
          </p:cNvSpPr>
          <p:nvPr/>
        </p:nvSpPr>
        <p:spPr>
          <a:xfrm>
            <a:off x="2757270" y="255387"/>
            <a:ext cx="6357385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990000"/>
                </a:solidFill>
              </a:rPr>
              <a:t>Changes to policies and practices per function and/or organizational structure</a:t>
            </a:r>
          </a:p>
          <a:p>
            <a:endParaRPr lang="en-US" sz="2400" dirty="0">
              <a:solidFill>
                <a:srgbClr val="990000"/>
              </a:solidFill>
            </a:endParaRPr>
          </a:p>
          <a:p>
            <a:r>
              <a:rPr lang="en-US" sz="2400" dirty="0">
                <a:solidFill>
                  <a:srgbClr val="990000"/>
                </a:solidFill>
              </a:rPr>
              <a:t>AlphaPlan simulations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Simulation #1: Optimize Run Structure/Fleet Mix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Simulation #2: Optimize Service Mix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Simulation #3: Integrate Two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</a:rPr>
              <a:t>Choice between #2 and #3 for second simulation;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</a:rPr>
              <a:t>TTI recommends #2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306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7: </a:t>
            </a:r>
            <a:br>
              <a:rPr lang="en-US" sz="2600" dirty="0"/>
            </a:br>
            <a:r>
              <a:rPr lang="en-US" sz="2600" dirty="0"/>
              <a:t> Recommendations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769047" y="244646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990000"/>
                </a:solidFill>
              </a:rPr>
              <a:t>Each recommendation will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Narrative description of the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Challenges addresses / goals achieved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Predicted benefits to service/cost efficiency, service quality, compliance issues,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Implementation plan and schedule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       - categorized into short-term (0-3 years) and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         medium-term (4-10 years)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99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  Presented at Open Houses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990000"/>
                </a:solidFill>
              </a:rPr>
              <a:t>  Summary Report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endParaRPr lang="en-US" sz="1700" dirty="0">
              <a:solidFill>
                <a:srgbClr val="00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03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Task 8: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Final Deliverable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11">
            <a:extLst>
              <a:ext uri="{FF2B5EF4-FFF2-40B4-BE49-F238E27FC236}">
                <a16:creationId xmlns:a16="http://schemas.microsoft.com/office/drawing/2014/main" id="{20CD4DDE-F51A-4C95-80A2-A638FD361FBD}"/>
              </a:ext>
            </a:extLst>
          </p:cNvPr>
          <p:cNvSpPr txBox="1">
            <a:spLocks/>
          </p:cNvSpPr>
          <p:nvPr/>
        </p:nvSpPr>
        <p:spPr>
          <a:xfrm>
            <a:off x="2759669" y="318693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990000"/>
                </a:solidFill>
              </a:rPr>
              <a:t>Draft Final Report</a:t>
            </a:r>
          </a:p>
          <a:p>
            <a:r>
              <a:rPr lang="en-US" sz="2200" dirty="0">
                <a:solidFill>
                  <a:srgbClr val="990000"/>
                </a:solidFill>
              </a:rPr>
              <a:t>     </a:t>
            </a:r>
            <a:r>
              <a:rPr lang="en-US" sz="2200" dirty="0">
                <a:solidFill>
                  <a:srgbClr val="000000"/>
                </a:solidFill>
              </a:rPr>
              <a:t>- will include an Executive Summary and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      findings from all tasks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990000"/>
                </a:solidFill>
              </a:rPr>
              <a:t>PMC to review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    - one consolidated set of comments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990000"/>
                </a:solidFill>
              </a:rPr>
              <a:t>Final Report</a:t>
            </a:r>
          </a:p>
          <a:p>
            <a:r>
              <a:rPr lang="en-US" sz="2200" dirty="0">
                <a:solidFill>
                  <a:srgbClr val="990000"/>
                </a:solidFill>
              </a:rPr>
              <a:t>     </a:t>
            </a:r>
            <a:r>
              <a:rPr lang="en-US" sz="2200" dirty="0">
                <a:solidFill>
                  <a:srgbClr val="000000"/>
                </a:solidFill>
              </a:rPr>
              <a:t>- digital copy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    - by December 2022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990000"/>
              </a:solidFill>
            </a:endParaRPr>
          </a:p>
          <a:p>
            <a:endParaRPr lang="en-US" dirty="0">
              <a:solidFill>
                <a:srgbClr val="99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0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6"/>
            <a:ext cx="2299145" cy="2355640"/>
          </a:xfrm>
        </p:spPr>
        <p:txBody>
          <a:bodyPr>
            <a:normAutofit fontScale="90000"/>
          </a:bodyPr>
          <a:lstStyle/>
          <a:p>
            <a:r>
              <a:rPr lang="en-US" sz="2600" dirty="0"/>
              <a:t>Task 2: Data &amp; Information Collected Before/During </a:t>
            </a:r>
            <a:br>
              <a:rPr lang="en-US" sz="2600" dirty="0"/>
            </a:br>
            <a:r>
              <a:rPr lang="en-US" sz="2600" dirty="0"/>
              <a:t>Site Visits</a:t>
            </a:r>
            <a:br>
              <a:rPr lang="en-US" sz="2600" dirty="0"/>
            </a:br>
            <a:r>
              <a:rPr lang="en-US" sz="2600" dirty="0"/>
              <a:t>(continued)</a:t>
            </a:r>
            <a:br>
              <a:rPr lang="en-US" sz="2600" dirty="0"/>
            </a:b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D62CE2-DE23-D3B2-C0E1-6F4E7D784CA4}"/>
              </a:ext>
            </a:extLst>
          </p:cNvPr>
          <p:cNvSpPr txBox="1"/>
          <p:nvPr/>
        </p:nvSpPr>
        <p:spPr>
          <a:xfrm>
            <a:off x="2762394" y="267102"/>
            <a:ext cx="6225649" cy="465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Eligibility certification and customer registration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Next-day and advance reservations and scheduling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Subscription trip requests, scheduling and maintenance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 structure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Dispatching and window dispatching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Handling customers’ service-day calls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Trip reconciliation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Vehicle operations/service delivery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Driver requirements and training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Road supervision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Fleet maintenance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Trip reconciliation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Complaint management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Compliance monitoring</a:t>
            </a:r>
          </a:p>
        </p:txBody>
      </p:sp>
    </p:spTree>
    <p:extLst>
      <p:ext uri="{BB962C8B-B14F-4D97-AF65-F5344CB8AC3E}">
        <p14:creationId xmlns:p14="http://schemas.microsoft.com/office/powerpoint/2010/main" val="23163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5027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Previously operated under Transdev, transitioned in-house (6/19-12/20)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current organizational structure, several fun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ctions for LIFT are in different departments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 and Alternative Modes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(p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aratransit eligibility)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and Planning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and Emergency Management  </a:t>
            </a:r>
          </a:p>
          <a:p>
            <a:pPr marL="628642" lvl="1" indent="-285750">
              <a:buFont typeface="Arial" panose="020B0604020202020204" pitchFamily="34" charset="0"/>
              <a:buChar char="•"/>
            </a:pP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D9360D07-3109-4222-BD65-A8CD33B47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64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360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Model and Design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Operated entirely with dedicated vehicles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Covers all of Orleans Parish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Previously interfaced with MITS at three transfe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points for inter-parish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March 202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new policy adopted to directly serve inter-parish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$2.00 base fare for one-way trips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hours: 24/7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hours: 8:00-5:00 (4:00 on Sat/Sun)</a:t>
            </a:r>
          </a:p>
          <a:p>
            <a:endParaRPr lang="en-US" sz="2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B43F2CF7-20DE-4E63-BA4E-E66D4431F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4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534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and Policies</a:t>
            </a:r>
            <a:endParaRPr lang="en-US" sz="2200" b="0" i="0" u="none" strike="noStrike" baseline="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Reservations are made 1-7 days in advance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day booking as available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trips – minimum 1x per week</a:t>
            </a:r>
            <a:endParaRPr lang="en-US" sz="20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pick-up window is 30 minutes (+/-15 min)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OTP measured for pick-ups only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set at 90%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performance – 85%-87%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Cancellations require 2-hour notice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No-show/late cancellation policy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Escalating suspensions, but not enforced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accommodation policy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B43F2CF7-20DE-4E63-BA4E-E66D4431F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4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56" y="617905"/>
            <a:ext cx="2299145" cy="2365927"/>
          </a:xfrm>
        </p:spPr>
        <p:txBody>
          <a:bodyPr>
            <a:normAutofit/>
          </a:bodyPr>
          <a:lstStyle/>
          <a:p>
            <a:r>
              <a:rPr lang="en-US" sz="2600" dirty="0"/>
              <a:t>Service Profiles:</a:t>
            </a:r>
            <a:br>
              <a:rPr lang="en-US" sz="2600" dirty="0"/>
            </a:br>
            <a:r>
              <a:rPr lang="en-US" sz="2600" dirty="0"/>
              <a:t>NORTA – LIFT Service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AF8ADC10-6EF3-45E6-A6F0-A68A73BBB3F5}"/>
              </a:ext>
            </a:extLst>
          </p:cNvPr>
          <p:cNvSpPr txBox="1">
            <a:spLocks/>
          </p:cNvSpPr>
          <p:nvPr/>
        </p:nvSpPr>
        <p:spPr>
          <a:xfrm>
            <a:off x="2944894" y="779218"/>
            <a:ext cx="6043150" cy="450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2pPr>
            <a:lvl3pPr marL="685783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3pPr>
            <a:lvl4pPr marL="102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4pPr>
            <a:lvl5pPr marL="137156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5pPr>
            <a:lvl6pPr marL="1714457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990000"/>
              </a:solidFill>
            </a:endParaRPr>
          </a:p>
          <a:p>
            <a:endParaRPr lang="en-US" sz="2600" dirty="0">
              <a:solidFill>
                <a:schemeClr val="accent6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D96D7-B624-41C2-9B3D-C3B4FE1C0A72}"/>
              </a:ext>
            </a:extLst>
          </p:cNvPr>
          <p:cNvSpPr txBox="1"/>
          <p:nvPr/>
        </p:nvSpPr>
        <p:spPr>
          <a:xfrm>
            <a:off x="2729133" y="236479"/>
            <a:ext cx="6331740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200" b="0" i="0" u="none" strike="noStrike" baseline="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LIFT functions at the East New Orleans (ENO)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&amp; IT functions at Canal Street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 of 54 LIFT vehicles – all wheelchair accessible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Stored and maintained at ENO facility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body work and some parts at Canal St</a:t>
            </a:r>
          </a:p>
          <a:p>
            <a:pPr marL="685792" lvl="1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vehicles on order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Trapeze software supports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MDTs, radios and video cameras in the vehicle</a:t>
            </a:r>
          </a:p>
          <a:p>
            <a:pPr marL="685792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Tablets with Trapeze’s DriverMate on the way later this year</a:t>
            </a:r>
            <a:endParaRPr lang="en-US" sz="20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6B42A9CB-3E75-433B-AB93-5845B04CE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128" y="3091980"/>
            <a:ext cx="2299144" cy="17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8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TI Colors 1">
      <a:dk1>
        <a:srgbClr val="18437D"/>
      </a:dk1>
      <a:lt1>
        <a:srgbClr val="FFFFFE"/>
      </a:lt1>
      <a:dk2>
        <a:srgbClr val="5C0823"/>
      </a:dk2>
      <a:lt2>
        <a:srgbClr val="DCAA37"/>
      </a:lt2>
      <a:accent1>
        <a:srgbClr val="678250"/>
      </a:accent1>
      <a:accent2>
        <a:srgbClr val="DCAA37"/>
      </a:accent2>
      <a:accent3>
        <a:srgbClr val="4B8992"/>
      </a:accent3>
      <a:accent4>
        <a:srgbClr val="808080"/>
      </a:accent4>
      <a:accent5>
        <a:srgbClr val="5E5E5E"/>
      </a:accent5>
      <a:accent6>
        <a:srgbClr val="5C0823"/>
      </a:accent6>
      <a:hlink>
        <a:srgbClr val="7E7F7E"/>
      </a:hlink>
      <a:folHlink>
        <a:srgbClr val="2494D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5c49274-68ef-44a6-83b8-c9a6b59856b2" xsi:nil="true"/>
    <lcf76f155ced4ddcb4097134ff3c332f xmlns="a3bbde00-e2e0-42b2-b818-cf23ae056e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1F905ACA309B4B9AEF43FA8AF20FCB" ma:contentTypeVersion="19" ma:contentTypeDescription="Create a new document." ma:contentTypeScope="" ma:versionID="d59377bdd3843202ed4c6520ceb37cd9">
  <xsd:schema xmlns:xsd="http://www.w3.org/2001/XMLSchema" xmlns:xs="http://www.w3.org/2001/XMLSchema" xmlns:p="http://schemas.microsoft.com/office/2006/metadata/properties" xmlns:ns1="http://schemas.microsoft.com/sharepoint/v3" xmlns:ns2="a3bbde00-e2e0-42b2-b818-cf23ae056e3d" xmlns:ns3="75c49274-68ef-44a6-83b8-c9a6b59856b2" targetNamespace="http://schemas.microsoft.com/office/2006/metadata/properties" ma:root="true" ma:fieldsID="26b15371923e2c0166a9251b0212ecb5" ns1:_="" ns2:_="" ns3:_="">
    <xsd:import namespace="http://schemas.microsoft.com/sharepoint/v3"/>
    <xsd:import namespace="a3bbde00-e2e0-42b2-b818-cf23ae056e3d"/>
    <xsd:import namespace="75c49274-68ef-44a6-83b8-c9a6b5985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bde00-e2e0-42b2-b818-cf23ae056e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9bbf02c-0cc7-4a19-a098-140ed2a185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49274-68ef-44a6-83b8-c9a6b59856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94a2bac-30d6-45a3-acf7-3876098e3963}" ma:internalName="TaxCatchAll" ma:showField="CatchAllData" ma:web="75c49274-68ef-44a6-83b8-c9a6b5985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46BCF2-1430-41F2-AEAF-92841C301C02}">
  <ds:schemaRefs>
    <ds:schemaRef ds:uri="75c49274-68ef-44a6-83b8-c9a6b59856b2"/>
    <ds:schemaRef ds:uri="a3bbde00-e2e0-42b2-b818-cf23ae056e3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FB79B7-876D-4BCC-B5B3-D91A6244A4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D5B210-24B9-4B8E-B8F6-1766EE2711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3bbde00-e2e0-42b2-b818-cf23ae056e3d"/>
    <ds:schemaRef ds:uri="75c49274-68ef-44a6-83b8-c9a6b59856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3136</Words>
  <Application>Microsoft Office PowerPoint</Application>
  <PresentationFormat>On-screen Show (16:9)</PresentationFormat>
  <Paragraphs>557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Courier New</vt:lpstr>
      <vt:lpstr>Office Theme</vt:lpstr>
      <vt:lpstr>Task 4: Paratransit Service Profiles</vt:lpstr>
      <vt:lpstr>Presentation Agenda </vt:lpstr>
      <vt:lpstr>Project Schedule </vt:lpstr>
      <vt:lpstr>Task 2: Data &amp; Information Collected Before/During  Site Visits  </vt:lpstr>
      <vt:lpstr>Task 2: Data &amp; Information Collected Before/During  Site Visits (continued) 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NORTA – LIFT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 </vt:lpstr>
      <vt:lpstr>Service Profiles: JP Transit – MITS Service</vt:lpstr>
      <vt:lpstr>Key Topic: Inter-Parish Trips</vt:lpstr>
      <vt:lpstr>Key Topic: Inter-Parish Trips</vt:lpstr>
      <vt:lpstr>Key Topic: Inter-Parish Trips</vt:lpstr>
      <vt:lpstr>Key Topic: Inter-Parish Trips</vt:lpstr>
      <vt:lpstr>Key Topic: Inter-Parish Trips</vt:lpstr>
      <vt:lpstr>Key Topic: Inter-Parish Trips</vt:lpstr>
      <vt:lpstr>Task 3:   Outreach Plan  </vt:lpstr>
      <vt:lpstr>Task 5:   Existing Conditions</vt:lpstr>
      <vt:lpstr>Task 5:   Peer Review</vt:lpstr>
      <vt:lpstr>Task 6:   Improvement Strategies</vt:lpstr>
      <vt:lpstr>Task 7:   Recommendations</vt:lpstr>
      <vt:lpstr>Task 8:   Final Deliverable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Nelson, Vicky</dc:creator>
  <cp:lastModifiedBy>Rodman, Will</cp:lastModifiedBy>
  <cp:revision>103</cp:revision>
  <dcterms:created xsi:type="dcterms:W3CDTF">2017-11-13T17:06:57Z</dcterms:created>
  <dcterms:modified xsi:type="dcterms:W3CDTF">2022-07-06T17:41:16Z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0x010100C81F905ACA309B4B9AEF43FA8AF20FCB</vt:lpwstr>
  </property>
  <property fmtid="{D5CDD505-2E9C-101B-9397-08002B2CF9AE}" pid="3" name="MediaServiceImageTags">
    <vt:lpwstr/>
  </property>
</Properties>
</file>